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9" r:id="rId3"/>
    <p:sldId id="260" r:id="rId4"/>
    <p:sldId id="261" r:id="rId5"/>
    <p:sldId id="256" r:id="rId6"/>
    <p:sldId id="257" r:id="rId7"/>
    <p:sldId id="258" r:id="rId8"/>
    <p:sldId id="262" r:id="rId9"/>
    <p:sldId id="267" r:id="rId10"/>
    <p:sldId id="266" r:id="rId11"/>
    <p:sldId id="265" r:id="rId12"/>
    <p:sldId id="263" r:id="rId13"/>
    <p:sldId id="264"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22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73362"/>
          </a:xfrm>
        </p:spPr>
        <p:txBody>
          <a:bodyPr/>
          <a:lstStyle/>
          <a:p>
            <a:r>
              <a:rPr lang="en-US" dirty="0" smtClean="0"/>
              <a:t>A Systematic Approach to Managerial Economics</a:t>
            </a:r>
            <a:endParaRPr lang="en-US" dirty="0"/>
          </a:p>
        </p:txBody>
      </p:sp>
      <p:sp>
        <p:nvSpPr>
          <p:cNvPr id="3" name="Content Placeholder 2"/>
          <p:cNvSpPr>
            <a:spLocks noGrp="1"/>
          </p:cNvSpPr>
          <p:nvPr>
            <p:ph idx="1"/>
          </p:nvPr>
        </p:nvSpPr>
        <p:spPr>
          <a:xfrm>
            <a:off x="457200" y="3581400"/>
            <a:ext cx="8229600" cy="1371600"/>
          </a:xfrm>
        </p:spPr>
        <p:txBody>
          <a:bodyPr>
            <a:normAutofit/>
          </a:bodyPr>
          <a:lstStyle/>
          <a:p>
            <a:pPr algn="r">
              <a:buNone/>
            </a:pPr>
            <a:r>
              <a:rPr lang="en-US" dirty="0" smtClean="0"/>
              <a:t>Promod Gopal </a:t>
            </a:r>
          </a:p>
          <a:p>
            <a:pPr algn="r">
              <a:buNone/>
            </a:pPr>
            <a:r>
              <a:rPr lang="en-US" dirty="0" smtClean="0"/>
              <a:t>Asst Prof of Commerce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managerial economist</a:t>
            </a:r>
            <a:endParaRPr lang="en-US" dirty="0"/>
          </a:p>
        </p:txBody>
      </p:sp>
      <p:sp>
        <p:nvSpPr>
          <p:cNvPr id="3" name="Content Placeholder 2"/>
          <p:cNvSpPr>
            <a:spLocks noGrp="1"/>
          </p:cNvSpPr>
          <p:nvPr>
            <p:ph idx="1"/>
          </p:nvPr>
        </p:nvSpPr>
        <p:spPr/>
        <p:txBody>
          <a:bodyPr>
            <a:normAutofit fontScale="92500"/>
          </a:bodyPr>
          <a:lstStyle/>
          <a:p>
            <a:r>
              <a:rPr lang="en-US" dirty="0" smtClean="0"/>
              <a:t>He studies the economic patterns at macro-level and analysis it’s significance to the specific firm he is working in.</a:t>
            </a:r>
          </a:p>
          <a:p>
            <a:r>
              <a:rPr lang="en-US" dirty="0" smtClean="0"/>
              <a:t>He has to consistently examine the probabilities of transforming an ever-changing economic environment into profitable business avenues.</a:t>
            </a:r>
          </a:p>
          <a:p>
            <a:r>
              <a:rPr lang="en-US" dirty="0" smtClean="0"/>
              <a:t>He assists the business planning process of a firm.</a:t>
            </a:r>
          </a:p>
          <a:p>
            <a:r>
              <a:rPr lang="en-US" dirty="0" smtClean="0"/>
              <a:t>He also carries cost-benefit analysis.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a:t>
            </a:r>
            <a:endParaRPr lang="en-US" dirty="0"/>
          </a:p>
        </p:txBody>
      </p:sp>
      <p:sp>
        <p:nvSpPr>
          <p:cNvPr id="3" name="Content Placeholder 2"/>
          <p:cNvSpPr>
            <a:spLocks noGrp="1"/>
          </p:cNvSpPr>
          <p:nvPr>
            <p:ph idx="1"/>
          </p:nvPr>
        </p:nvSpPr>
        <p:spPr/>
        <p:txBody>
          <a:bodyPr/>
          <a:lstStyle/>
          <a:p>
            <a:r>
              <a:rPr lang="en-US" dirty="0" smtClean="0"/>
              <a:t>Meaning:</a:t>
            </a:r>
          </a:p>
          <a:p>
            <a:pPr algn="just"/>
            <a:r>
              <a:rPr lang="en-US" b="1" dirty="0" smtClean="0"/>
              <a:t>Demand</a:t>
            </a:r>
            <a:r>
              <a:rPr lang="en-US" dirty="0" smtClean="0"/>
              <a:t> is an economic term that refers to the amount of products or services that consumers wish to purchase at any given price level.</a:t>
            </a:r>
            <a:r>
              <a:rPr lang="en-US" b="1" dirty="0" smtClean="0"/>
              <a:t> Demand</a:t>
            </a:r>
            <a:r>
              <a:rPr lang="en-US" dirty="0" smtClean="0"/>
              <a:t> is an economic principle referring to a consumer's desire to purchase goods and services and willingness to pay a price for a specific good or service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affecting demand</a:t>
            </a:r>
            <a:endParaRPr lang="en-US" dirty="0"/>
          </a:p>
        </p:txBody>
      </p:sp>
      <p:sp>
        <p:nvSpPr>
          <p:cNvPr id="3" name="Content Placeholder 2"/>
          <p:cNvSpPr>
            <a:spLocks noGrp="1"/>
          </p:cNvSpPr>
          <p:nvPr>
            <p:ph idx="1"/>
          </p:nvPr>
        </p:nvSpPr>
        <p:spPr/>
        <p:txBody>
          <a:bodyPr/>
          <a:lstStyle/>
          <a:p>
            <a:r>
              <a:rPr lang="en-US" b="1" dirty="0" smtClean="0"/>
              <a:t>1. Tastes and Preferences of the Consumers:</a:t>
            </a:r>
          </a:p>
          <a:p>
            <a:r>
              <a:rPr lang="en-US" b="1" dirty="0" smtClean="0"/>
              <a:t>2. Income of the People:</a:t>
            </a:r>
          </a:p>
          <a:p>
            <a:r>
              <a:rPr lang="en-US" b="1" dirty="0" smtClean="0"/>
              <a:t>3. Changes in Prices of the Related Goods:</a:t>
            </a:r>
          </a:p>
          <a:p>
            <a:r>
              <a:rPr lang="en-US" b="1" dirty="0" smtClean="0"/>
              <a:t>4. Advertisement Expenditure:</a:t>
            </a:r>
          </a:p>
          <a:p>
            <a:r>
              <a:rPr lang="en-US" b="1" dirty="0" smtClean="0"/>
              <a:t>5. The Number of Consumers in the Market:</a:t>
            </a:r>
          </a:p>
          <a:p>
            <a:r>
              <a:rPr lang="en-US" b="1" dirty="0" smtClean="0"/>
              <a:t>6. Consumers’ Expectations with Regard to Future Prices: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Law of Diminishing Marginal Utility</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a:t>
            </a:r>
            <a:r>
              <a:rPr lang="en-US" b="1" dirty="0" smtClean="0"/>
              <a:t>Law Of Diminishing Marginal Utility</a:t>
            </a:r>
            <a:r>
              <a:rPr lang="en-US" dirty="0" smtClean="0"/>
              <a:t> states that all else equal as consumption increases the </a:t>
            </a:r>
            <a:r>
              <a:rPr lang="en-US" b="1" dirty="0" smtClean="0"/>
              <a:t>marginal </a:t>
            </a:r>
            <a:r>
              <a:rPr lang="en-US" b="1" dirty="0" err="1" smtClean="0"/>
              <a:t>utility</a:t>
            </a:r>
            <a:r>
              <a:rPr lang="en-US" dirty="0" err="1" smtClean="0"/>
              <a:t>derived</a:t>
            </a:r>
            <a:r>
              <a:rPr lang="en-US" dirty="0" smtClean="0"/>
              <a:t> from each additional unit declines. </a:t>
            </a:r>
            <a:r>
              <a:rPr lang="en-US" b="1" dirty="0" smtClean="0"/>
              <a:t>Marginal </a:t>
            </a:r>
            <a:r>
              <a:rPr lang="en-US" b="1" dirty="0" err="1" smtClean="0"/>
              <a:t>utility</a:t>
            </a:r>
            <a:r>
              <a:rPr lang="en-US" dirty="0" err="1" smtClean="0"/>
              <a:t>is</a:t>
            </a:r>
            <a:r>
              <a:rPr lang="en-US" dirty="0" smtClean="0"/>
              <a:t> derived as the change in </a:t>
            </a:r>
            <a:r>
              <a:rPr lang="en-US" b="1" dirty="0" smtClean="0"/>
              <a:t>utility</a:t>
            </a:r>
            <a:r>
              <a:rPr lang="en-US" dirty="0" smtClean="0"/>
              <a:t> as an additional unit is consumed.</a:t>
            </a:r>
          </a:p>
          <a:p>
            <a:pPr algn="just"/>
            <a:r>
              <a:rPr lang="en-US" dirty="0" smtClean="0"/>
              <a:t> states that all else equal as consumption increases the </a:t>
            </a:r>
            <a:r>
              <a:rPr lang="en-US" b="1" dirty="0" smtClean="0"/>
              <a:t>marginal utility</a:t>
            </a:r>
            <a:r>
              <a:rPr lang="en-US" dirty="0" smtClean="0"/>
              <a:t> derived from each additional unit declines. </a:t>
            </a:r>
            <a:r>
              <a:rPr lang="en-US" b="1" dirty="0" smtClean="0"/>
              <a:t>Marginal utility</a:t>
            </a:r>
            <a:r>
              <a:rPr lang="en-US" dirty="0" smtClean="0"/>
              <a:t> is derived as the change in </a:t>
            </a:r>
            <a:r>
              <a:rPr lang="en-US" b="1" dirty="0" smtClean="0"/>
              <a:t>utility</a:t>
            </a:r>
            <a:r>
              <a:rPr lang="en-US" dirty="0" smtClean="0"/>
              <a:t> as an additional unit is consumed. </a:t>
            </a:r>
            <a:r>
              <a:rPr lang="en-US" b="1" dirty="0" smtClean="0"/>
              <a:t>Utility</a:t>
            </a:r>
            <a:r>
              <a:rPr lang="en-US" dirty="0" smtClean="0"/>
              <a:t> is an economic term used to represent satisfaction or happiness.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2819400"/>
          </a:xfrm>
        </p:spPr>
        <p:txBody>
          <a:bodyPr>
            <a:normAutofit/>
          </a:bodyPr>
          <a:lstStyle/>
          <a:p>
            <a:r>
              <a:rPr lang="en-US" sz="5400" b="1" dirty="0" smtClean="0"/>
              <a:t>Thank You </a:t>
            </a:r>
            <a:endParaRPr lang="en-US" sz="5400" b="1" dirty="0"/>
          </a:p>
        </p:txBody>
      </p:sp>
      <p:sp>
        <p:nvSpPr>
          <p:cNvPr id="3" name="Content Placeholder 2"/>
          <p:cNvSpPr>
            <a:spLocks noGrp="1"/>
          </p:cNvSpPr>
          <p:nvPr>
            <p:ph idx="1"/>
          </p:nvPr>
        </p:nvSpPr>
        <p:spPr>
          <a:xfrm>
            <a:off x="457200" y="5410200"/>
            <a:ext cx="8229600" cy="715963"/>
          </a:xfrm>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a:t>
            </a:r>
            <a:endParaRPr lang="en-US" dirty="0"/>
          </a:p>
        </p:txBody>
      </p:sp>
      <p:sp>
        <p:nvSpPr>
          <p:cNvPr id="3" name="Content Placeholder 2"/>
          <p:cNvSpPr>
            <a:spLocks noGrp="1"/>
          </p:cNvSpPr>
          <p:nvPr>
            <p:ph idx="1"/>
          </p:nvPr>
        </p:nvSpPr>
        <p:spPr/>
        <p:txBody>
          <a:bodyPr/>
          <a:lstStyle/>
          <a:p>
            <a:pPr algn="just"/>
            <a:r>
              <a:rPr lang="en-US" dirty="0" smtClean="0"/>
              <a:t>Meaning:</a:t>
            </a:r>
          </a:p>
          <a:p>
            <a:pPr algn="just"/>
            <a:r>
              <a:rPr lang="en-US" b="1" dirty="0" smtClean="0"/>
              <a:t>Economics</a:t>
            </a:r>
            <a:r>
              <a:rPr lang="en-US" dirty="0" smtClean="0"/>
              <a:t> is a social science concerned with the production, distribution, and consumption of goods and services. ... </a:t>
            </a:r>
            <a:r>
              <a:rPr lang="en-US" b="1" dirty="0" smtClean="0"/>
              <a:t>Economics</a:t>
            </a:r>
            <a:r>
              <a:rPr lang="en-US" dirty="0" smtClean="0"/>
              <a:t> can generally be broken down into macroeconomics, which concentrates on the behavior of the aggregate economy, and microeconomics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 Economics</a:t>
            </a:r>
            <a:endParaRPr lang="en-US" dirty="0"/>
          </a:p>
        </p:txBody>
      </p:sp>
      <p:sp>
        <p:nvSpPr>
          <p:cNvPr id="3" name="Content Placeholder 2"/>
          <p:cNvSpPr>
            <a:spLocks noGrp="1"/>
          </p:cNvSpPr>
          <p:nvPr>
            <p:ph idx="1"/>
          </p:nvPr>
        </p:nvSpPr>
        <p:spPr/>
        <p:txBody>
          <a:bodyPr/>
          <a:lstStyle/>
          <a:p>
            <a:r>
              <a:rPr lang="en-US" dirty="0" smtClean="0"/>
              <a:t> It is a branch of economics that studies the </a:t>
            </a:r>
            <a:r>
              <a:rPr lang="en-US" dirty="0" err="1" smtClean="0"/>
              <a:t>behaviour</a:t>
            </a:r>
            <a:r>
              <a:rPr lang="en-US" dirty="0" smtClean="0"/>
              <a:t> of individuals and firms in making decisions regarding the allocation of scarce resources and the interactions among these individuals and firms. </a:t>
            </a:r>
            <a:r>
              <a:rPr lang="en-US" dirty="0" err="1" smtClean="0"/>
              <a:t>Eg</a:t>
            </a:r>
            <a:r>
              <a:rPr lang="en-US" dirty="0" smtClean="0"/>
              <a:t>. Demand of product, </a:t>
            </a:r>
            <a:r>
              <a:rPr lang="en-US" dirty="0" err="1" smtClean="0"/>
              <a:t>supply,price</a:t>
            </a:r>
            <a:r>
              <a:rPr lang="en-US" dirty="0" smtClean="0"/>
              <a:t> etc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economics</a:t>
            </a:r>
            <a:endParaRPr lang="en-US" dirty="0"/>
          </a:p>
        </p:txBody>
      </p:sp>
      <p:sp>
        <p:nvSpPr>
          <p:cNvPr id="3" name="Content Placeholder 2"/>
          <p:cNvSpPr>
            <a:spLocks noGrp="1"/>
          </p:cNvSpPr>
          <p:nvPr>
            <p:ph idx="1"/>
          </p:nvPr>
        </p:nvSpPr>
        <p:spPr/>
        <p:txBody>
          <a:bodyPr/>
          <a:lstStyle/>
          <a:p>
            <a:r>
              <a:rPr lang="en-US" dirty="0" smtClean="0"/>
              <a:t>It is the branch of economics concerned with large-scale or general economic factors, such as interest rates and national productivity.</a:t>
            </a:r>
          </a:p>
          <a:p>
            <a:r>
              <a:rPr lang="en-US" b="1" dirty="0" smtClean="0"/>
              <a:t>Macro economics</a:t>
            </a:r>
            <a:r>
              <a:rPr lang="en-US" dirty="0" smtClean="0"/>
              <a:t> is a branch of economics dealing with the performance, structure, behavior, and decision-making of an economy as a whole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1295399"/>
          </a:xfrm>
        </p:spPr>
        <p:txBody>
          <a:bodyPr/>
          <a:lstStyle/>
          <a:p>
            <a:r>
              <a:rPr lang="en-US" dirty="0" smtClean="0"/>
              <a:t>Managerial Economics</a:t>
            </a:r>
            <a:endParaRPr lang="en-US" dirty="0"/>
          </a:p>
        </p:txBody>
      </p:sp>
      <p:sp>
        <p:nvSpPr>
          <p:cNvPr id="3" name="Subtitle 2"/>
          <p:cNvSpPr>
            <a:spLocks noGrp="1"/>
          </p:cNvSpPr>
          <p:nvPr>
            <p:ph type="subTitle" idx="1"/>
          </p:nvPr>
        </p:nvSpPr>
        <p:spPr>
          <a:xfrm>
            <a:off x="1371600" y="2667000"/>
            <a:ext cx="6400800" cy="2971800"/>
          </a:xfrm>
        </p:spPr>
        <p:txBody>
          <a:bodyPr>
            <a:normAutofit/>
          </a:bodyPr>
          <a:lstStyle/>
          <a:p>
            <a:pPr algn="just"/>
            <a:r>
              <a:rPr lang="en-US" dirty="0" smtClean="0">
                <a:solidFill>
                  <a:schemeClr val="tx1"/>
                </a:solidFill>
              </a:rPr>
              <a:t>Meaning: It is the application of economic concepts ,theories ,tools and methodologies to solve problems in business. It enables decision making.</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 of Managerial economics</a:t>
            </a:r>
            <a:endParaRPr lang="en-US" dirty="0"/>
          </a:p>
        </p:txBody>
      </p:sp>
      <p:sp>
        <p:nvSpPr>
          <p:cNvPr id="3" name="Content Placeholder 2"/>
          <p:cNvSpPr>
            <a:spLocks noGrp="1"/>
          </p:cNvSpPr>
          <p:nvPr>
            <p:ph idx="1"/>
          </p:nvPr>
        </p:nvSpPr>
        <p:spPr/>
        <p:txBody>
          <a:bodyPr/>
          <a:lstStyle/>
          <a:p>
            <a:r>
              <a:rPr lang="en-US" dirty="0" smtClean="0"/>
              <a:t>1.Incorporates useful ideas</a:t>
            </a:r>
          </a:p>
          <a:p>
            <a:r>
              <a:rPr lang="en-US" dirty="0" smtClean="0"/>
              <a:t>2.Veriety decisions</a:t>
            </a:r>
          </a:p>
          <a:p>
            <a:r>
              <a:rPr lang="en-US" dirty="0" smtClean="0"/>
              <a:t>3.Acts as an integrating agent</a:t>
            </a:r>
          </a:p>
          <a:p>
            <a:r>
              <a:rPr lang="en-US" dirty="0" smtClean="0"/>
              <a:t>4.Competent Model Builder</a:t>
            </a:r>
          </a:p>
          <a:p>
            <a:r>
              <a:rPr lang="en-US" dirty="0" smtClean="0"/>
              <a:t>5.Suitable tool kit.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Managerial economics</a:t>
            </a:r>
            <a:endParaRPr lang="en-US" dirty="0"/>
          </a:p>
        </p:txBody>
      </p:sp>
      <p:sp>
        <p:nvSpPr>
          <p:cNvPr id="3" name="Content Placeholder 2"/>
          <p:cNvSpPr>
            <a:spLocks noGrp="1"/>
          </p:cNvSpPr>
          <p:nvPr>
            <p:ph idx="1"/>
          </p:nvPr>
        </p:nvSpPr>
        <p:spPr/>
        <p:txBody>
          <a:bodyPr/>
          <a:lstStyle/>
          <a:p>
            <a:r>
              <a:rPr lang="en-US" dirty="0" smtClean="0"/>
              <a:t>1. National Income</a:t>
            </a:r>
          </a:p>
          <a:p>
            <a:r>
              <a:rPr lang="en-US" dirty="0" smtClean="0"/>
              <a:t>2.Employment</a:t>
            </a:r>
          </a:p>
          <a:p>
            <a:r>
              <a:rPr lang="en-US" dirty="0" smtClean="0"/>
              <a:t>3.Monetary theory</a:t>
            </a:r>
          </a:p>
          <a:p>
            <a:r>
              <a:rPr lang="en-US" dirty="0" smtClean="0"/>
              <a:t>4.Business Cycle</a:t>
            </a:r>
          </a:p>
          <a:p>
            <a:r>
              <a:rPr lang="en-US" dirty="0" smtClean="0"/>
              <a:t>5. International  Trade</a:t>
            </a:r>
          </a:p>
          <a:p>
            <a:r>
              <a:rPr lang="en-US" dirty="0" smtClean="0"/>
              <a:t>6.Theory of economic growth</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Managerial economics</a:t>
            </a:r>
            <a:endParaRPr lang="en-US" dirty="0"/>
          </a:p>
        </p:txBody>
      </p:sp>
      <p:sp>
        <p:nvSpPr>
          <p:cNvPr id="3" name="Content Placeholder 2"/>
          <p:cNvSpPr>
            <a:spLocks noGrp="1"/>
          </p:cNvSpPr>
          <p:nvPr>
            <p:ph idx="1"/>
          </p:nvPr>
        </p:nvSpPr>
        <p:spPr/>
        <p:txBody>
          <a:bodyPr/>
          <a:lstStyle/>
          <a:p>
            <a:r>
              <a:rPr lang="en-US" dirty="0" smtClean="0"/>
              <a:t>1.Production Theory</a:t>
            </a:r>
          </a:p>
          <a:p>
            <a:r>
              <a:rPr lang="en-US" dirty="0" smtClean="0"/>
              <a:t>2.Demand Theory</a:t>
            </a:r>
          </a:p>
          <a:p>
            <a:r>
              <a:rPr lang="en-US" dirty="0" smtClean="0"/>
              <a:t>3.Pricing theory</a:t>
            </a:r>
          </a:p>
          <a:p>
            <a:r>
              <a:rPr lang="en-US" dirty="0" smtClean="0"/>
              <a:t>4.Cost analysis</a:t>
            </a:r>
          </a:p>
          <a:p>
            <a:r>
              <a:rPr lang="en-US" dirty="0" smtClean="0"/>
              <a:t>5.Profit Management</a:t>
            </a:r>
          </a:p>
          <a:p>
            <a:r>
              <a:rPr lang="en-US" dirty="0" smtClean="0"/>
              <a:t>6.Inventory Management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Managerial VS traditional Economics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 The traditional Economics has both micro and macro aspects whereas Managerial Economics is essentially micro in character.</a:t>
            </a:r>
          </a:p>
          <a:p>
            <a:pPr fontAlgn="base"/>
            <a:r>
              <a:rPr lang="en-US" dirty="0" smtClean="0"/>
              <a:t>2. Economics is both positive and normative science but the Managerial Economics is essentially normative in nature.</a:t>
            </a:r>
          </a:p>
          <a:p>
            <a:pPr fontAlgn="base"/>
            <a:r>
              <a:rPr lang="en-US" dirty="0" smtClean="0"/>
              <a:t>3. Economics deals mainly with the theoretical aspect only whereas Managerial Economics deals with the practical aspect.</a:t>
            </a:r>
          </a:p>
          <a:p>
            <a:pPr fontAlgn="base"/>
            <a:r>
              <a:rPr lang="en-US" dirty="0" smtClean="0"/>
              <a:t>4. Managerial Economics studies the activities of an individual firm or unit. Its analysis of problems is micro in nature, whereas Economics analyzes problems both from micro and macro point of views.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658051</TotalTime>
  <Words>344</Words>
  <Application>Microsoft Office PowerPoint</Application>
  <PresentationFormat>On-screen Show (4:3)</PresentationFormat>
  <Paragraphs>57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 Systematic Approach to Managerial Economics</vt:lpstr>
      <vt:lpstr>Economics</vt:lpstr>
      <vt:lpstr>Micro Economics</vt:lpstr>
      <vt:lpstr>Macro economics</vt:lpstr>
      <vt:lpstr>Managerial Economics</vt:lpstr>
      <vt:lpstr>Objectives of Managerial economics</vt:lpstr>
      <vt:lpstr>Scope of Managerial economics</vt:lpstr>
      <vt:lpstr>Scope of Managerial economics</vt:lpstr>
      <vt:lpstr>Managerial VS traditional Economics</vt:lpstr>
      <vt:lpstr>Role of managerial economist</vt:lpstr>
      <vt:lpstr>Demand</vt:lpstr>
      <vt:lpstr>Factors affecting demand</vt:lpstr>
      <vt:lpstr>Law of Diminishing Marginal Utility</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Managerial Economics</dc:title>
  <dc:creator>Mypc</dc:creator>
  <cp:lastModifiedBy>ss</cp:lastModifiedBy>
  <cp:revision>9</cp:revision>
  <dcterms:created xsi:type="dcterms:W3CDTF">2006-08-16T00:00:00Z</dcterms:created>
  <dcterms:modified xsi:type="dcterms:W3CDTF">2017-09-26T13:32:22Z</dcterms:modified>
</cp:coreProperties>
</file>